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5" r:id="rId9"/>
    <p:sldId id="261" r:id="rId10"/>
    <p:sldId id="262" r:id="rId11"/>
    <p:sldId id="264" r:id="rId12"/>
    <p:sldId id="271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D2D3-7655-486C-A70A-BD9CDB5B87D1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DFEC0-EFF1-448D-ACF9-B5B01F8DF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FEC0-EFF1-448D-ACF9-B5B01F8DF2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83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7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9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53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8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7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2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0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3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BC138DE-38EC-489D-8F5A-D8FC908E1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F516E01-317F-44A7-808B-4591B346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39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70C0"/>
                </a:solidFill>
              </a:rPr>
              <a:t>LIder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Ink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Oğuz Burak Üreten</a:t>
            </a:r>
          </a:p>
          <a:p>
            <a:r>
              <a:rPr lang="tr-TR" dirty="0" smtClean="0"/>
              <a:t>01.03.2016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958251" cy="17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8501" y="452718"/>
            <a:ext cx="8082333" cy="140053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Gebze / Kocaeli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Lider Matbaa </a:t>
            </a:r>
            <a:r>
              <a:rPr lang="en-US" dirty="0" err="1" smtClean="0"/>
              <a:t>Mürekkepleri</a:t>
            </a:r>
            <a:r>
              <a:rPr lang="en-US" dirty="0" smtClean="0"/>
              <a:t> is located </a:t>
            </a:r>
            <a:r>
              <a:rPr lang="tr-TR" dirty="0" smtClean="0"/>
              <a:t>in Gebze/ Kocaeli, G.O.S.B..</a:t>
            </a:r>
          </a:p>
          <a:p>
            <a:r>
              <a:rPr lang="en-GB" dirty="0" smtClean="0"/>
              <a:t>The metropolitan area of Istanbul extends to the </a:t>
            </a:r>
            <a:r>
              <a:rPr lang="en-GB" dirty="0" err="1" smtClean="0"/>
              <a:t>Kocaeli</a:t>
            </a:r>
            <a:r>
              <a:rPr lang="en-GB" dirty="0" smtClean="0"/>
              <a:t>-Istanbul provincial border.</a:t>
            </a:r>
            <a:endParaRPr lang="tr-TR" dirty="0" smtClean="0"/>
          </a:p>
          <a:p>
            <a:r>
              <a:rPr lang="en-GB" dirty="0" smtClean="0"/>
              <a:t>The size and natural conditions of the Bay of </a:t>
            </a:r>
            <a:r>
              <a:rPr lang="en-GB" dirty="0" err="1" smtClean="0"/>
              <a:t>İzmit</a:t>
            </a:r>
            <a:r>
              <a:rPr lang="en-GB" dirty="0" smtClean="0"/>
              <a:t> allow for extensive port facilities</a:t>
            </a:r>
            <a:r>
              <a:rPr lang="tr-TR" dirty="0" smtClean="0"/>
              <a:t>.</a:t>
            </a:r>
          </a:p>
          <a:p>
            <a:r>
              <a:rPr lang="en-GB" dirty="0" smtClean="0"/>
              <a:t>The province is called the industrial capital of Turkey.</a:t>
            </a:r>
            <a:endParaRPr lang="tr-TR" dirty="0" smtClean="0"/>
          </a:p>
          <a:p>
            <a:r>
              <a:rPr lang="en-US" dirty="0" smtClean="0"/>
              <a:t>Firms like P&amp;G, Unilever, BASF, Carrier, Ford, Mercedes and many other national and international firms have their production facilities in </a:t>
            </a:r>
            <a:r>
              <a:rPr lang="en-US" dirty="0" err="1" smtClean="0"/>
              <a:t>Kocaeli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err="1" smtClean="0"/>
              <a:t>Gebze’s</a:t>
            </a:r>
            <a:r>
              <a:rPr lang="tr-TR" dirty="0" smtClean="0"/>
              <a:t> </a:t>
            </a:r>
            <a:r>
              <a:rPr lang="tr-TR" dirty="0" err="1" smtClean="0"/>
              <a:t>proximity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İstanbul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ports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her a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investment</a:t>
            </a:r>
            <a:r>
              <a:rPr lang="tr-TR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30"/>
            <a:ext cx="1968501" cy="16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26365" y="452718"/>
            <a:ext cx="7824469" cy="140053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GEBZE / KOCAELİ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" b="24011"/>
          <a:stretch/>
        </p:blipFill>
        <p:spPr>
          <a:xfrm>
            <a:off x="1579851" y="2239617"/>
            <a:ext cx="9117496" cy="424069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5529"/>
            <a:ext cx="1968500" cy="16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2014329" y="284176"/>
            <a:ext cx="8972669" cy="1508760"/>
          </a:xfrm>
        </p:spPr>
        <p:txBody>
          <a:bodyPr/>
          <a:lstStyle/>
          <a:p>
            <a:r>
              <a:rPr lang="tr-TR" dirty="0" err="1" smtClean="0"/>
              <a:t>Productıon</a:t>
            </a:r>
            <a:r>
              <a:rPr lang="tr-TR" dirty="0" smtClean="0"/>
              <a:t> </a:t>
            </a:r>
            <a:r>
              <a:rPr lang="tr-TR" dirty="0" err="1" smtClean="0"/>
              <a:t>lıcence</a:t>
            </a:r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6451727" y="2011680"/>
            <a:ext cx="4533544" cy="4206240"/>
          </a:xfrm>
        </p:spPr>
        <p:txBody>
          <a:bodyPr/>
          <a:lstStyle/>
          <a:p>
            <a:r>
              <a:rPr lang="en-US" dirty="0" smtClean="0"/>
              <a:t>According to </a:t>
            </a:r>
            <a:r>
              <a:rPr lang="tr-TR" dirty="0" smtClean="0"/>
              <a:t> </a:t>
            </a:r>
            <a:r>
              <a:rPr lang="tr-TR" dirty="0" err="1" smtClean="0"/>
              <a:t>Organised</a:t>
            </a:r>
            <a:r>
              <a:rPr lang="tr-TR" dirty="0" smtClean="0"/>
              <a:t> </a:t>
            </a:r>
            <a:r>
              <a:rPr lang="tr-TR" dirty="0" err="1"/>
              <a:t>I</a:t>
            </a:r>
            <a:r>
              <a:rPr lang="tr-TR" dirty="0" err="1" smtClean="0"/>
              <a:t>ndustrial</a:t>
            </a:r>
            <a:r>
              <a:rPr lang="tr-TR" dirty="0" smtClean="0"/>
              <a:t> </a:t>
            </a:r>
            <a:r>
              <a:rPr lang="tr-TR" dirty="0" err="1" smtClean="0"/>
              <a:t>areas</a:t>
            </a:r>
            <a:r>
              <a:rPr lang="tr-TR" dirty="0" smtClean="0"/>
              <a:t> </a:t>
            </a:r>
            <a:r>
              <a:rPr lang="tr-TR" dirty="0" err="1" smtClean="0"/>
              <a:t>regulation</a:t>
            </a:r>
            <a:r>
              <a:rPr lang="tr-TR" dirty="0" smtClean="0"/>
              <a:t> </a:t>
            </a:r>
            <a:r>
              <a:rPr lang="en-US" dirty="0" smtClean="0"/>
              <a:t>Topic 101 b) of The Science, Industry and Technology Ministry</a:t>
            </a:r>
            <a:r>
              <a:rPr lang="tr-TR" dirty="0" smtClean="0"/>
              <a:t> </a:t>
            </a:r>
            <a:r>
              <a:rPr lang="en-US" dirty="0" smtClean="0"/>
              <a:t>published</a:t>
            </a:r>
            <a:r>
              <a:rPr lang="tr-TR" dirty="0" smtClean="0"/>
              <a:t> in 2012:</a:t>
            </a:r>
            <a:endParaRPr lang="en-US" dirty="0" smtClean="0"/>
          </a:p>
          <a:p>
            <a:r>
              <a:rPr lang="en-US" dirty="0" smtClean="0"/>
              <a:t>In mix use organized </a:t>
            </a:r>
            <a:r>
              <a:rPr lang="tr-TR" dirty="0" smtClean="0"/>
              <a:t>i</a:t>
            </a:r>
            <a:r>
              <a:rPr lang="en-US" dirty="0" err="1" smtClean="0"/>
              <a:t>ndustrial</a:t>
            </a:r>
            <a:r>
              <a:rPr lang="en-US" dirty="0" smtClean="0"/>
              <a:t> areas such as G.O.S.B.</a:t>
            </a:r>
            <a:r>
              <a:rPr lang="tr-TR" dirty="0" smtClean="0"/>
              <a:t> </a:t>
            </a:r>
            <a:r>
              <a:rPr lang="en-US" dirty="0" smtClean="0"/>
              <a:t>facilities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store</a:t>
            </a:r>
            <a:r>
              <a:rPr lang="tr-TR" dirty="0" smtClean="0"/>
              <a:t>,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fill</a:t>
            </a:r>
            <a:r>
              <a:rPr lang="tr-TR" dirty="0" smtClean="0"/>
              <a:t> </a:t>
            </a:r>
            <a:r>
              <a:rPr lang="tr-TR" dirty="0" err="1" smtClean="0"/>
              <a:t>flammable</a:t>
            </a:r>
            <a:r>
              <a:rPr lang="tr-TR" dirty="0" smtClean="0"/>
              <a:t>, </a:t>
            </a:r>
            <a:r>
              <a:rPr lang="tr-TR" dirty="0" err="1" smtClean="0"/>
              <a:t>expolosive</a:t>
            </a:r>
            <a:r>
              <a:rPr lang="tr-TR" dirty="0" smtClean="0"/>
              <a:t> Chemicals </a:t>
            </a:r>
            <a:r>
              <a:rPr lang="tr-TR" dirty="0" err="1" smtClean="0"/>
              <a:t>cannot</a:t>
            </a:r>
            <a:r>
              <a:rPr lang="tr-TR" dirty="0" smtClean="0"/>
              <a:t> </a:t>
            </a:r>
            <a:r>
              <a:rPr lang="tr-TR" dirty="0" err="1" smtClean="0"/>
              <a:t>exist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kind</a:t>
            </a:r>
            <a:r>
              <a:rPr lang="tr-TR" dirty="0" smtClean="0"/>
              <a:t> </a:t>
            </a:r>
            <a:r>
              <a:rPr lang="tr-TR" dirty="0" err="1" smtClean="0"/>
              <a:t>facilities</a:t>
            </a:r>
            <a:r>
              <a:rPr lang="tr-TR" dirty="0" smtClean="0"/>
              <a:t> can be </a:t>
            </a:r>
            <a:r>
              <a:rPr lang="tr-TR" dirty="0" err="1" smtClean="0"/>
              <a:t>built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on </a:t>
            </a:r>
            <a:r>
              <a:rPr lang="tr-TR" dirty="0" err="1" smtClean="0"/>
              <a:t>specialized</a:t>
            </a:r>
            <a:r>
              <a:rPr lang="tr-TR" dirty="0" smtClean="0"/>
              <a:t> </a:t>
            </a:r>
            <a:r>
              <a:rPr lang="tr-TR" dirty="0" err="1" smtClean="0"/>
              <a:t>pre-designated</a:t>
            </a:r>
            <a:r>
              <a:rPr lang="tr-TR" dirty="0" smtClean="0"/>
              <a:t> </a:t>
            </a:r>
            <a:r>
              <a:rPr lang="tr-TR" dirty="0" err="1" smtClean="0"/>
              <a:t>industrial</a:t>
            </a:r>
            <a:r>
              <a:rPr lang="tr-TR" dirty="0" smtClean="0"/>
              <a:t> </a:t>
            </a:r>
            <a:r>
              <a:rPr lang="tr-TR" dirty="0" err="1" smtClean="0"/>
              <a:t>areas</a:t>
            </a:r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979295"/>
            <a:ext cx="5248808" cy="42386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5529"/>
            <a:ext cx="1968500" cy="16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36" y="169117"/>
            <a:ext cx="5419164" cy="628547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5529"/>
            <a:ext cx="1968500" cy="16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THANK YOU FOR YOUR ATTENTION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Oğuz Burak Üreten</a:t>
            </a:r>
          </a:p>
          <a:p>
            <a:r>
              <a:rPr lang="tr-TR" dirty="0" smtClean="0"/>
              <a:t>01.03.2016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4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8501" y="399541"/>
            <a:ext cx="9404723" cy="1400530"/>
          </a:xfrm>
        </p:spPr>
        <p:txBody>
          <a:bodyPr/>
          <a:lstStyle/>
          <a:p>
            <a:r>
              <a:rPr lang="tr-TR" dirty="0" err="1" smtClean="0">
                <a:solidFill>
                  <a:srgbClr val="0070C0"/>
                </a:solidFill>
              </a:rPr>
              <a:t>Who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are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we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7912" y="2199611"/>
            <a:ext cx="6277045" cy="4195481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Lider </a:t>
            </a:r>
            <a:r>
              <a:rPr lang="tr-TR" dirty="0" err="1" smtClean="0"/>
              <a:t>Inks</a:t>
            </a:r>
            <a:r>
              <a:rPr lang="tr-TR" dirty="0" smtClean="0"/>
              <a:t>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established</a:t>
            </a:r>
            <a:r>
              <a:rPr lang="tr-TR" dirty="0" smtClean="0"/>
              <a:t> as Lider Kimya Özdemir Üreten in 1983, </a:t>
            </a:r>
            <a:r>
              <a:rPr lang="en-US" dirty="0"/>
              <a:t>This privately owned company was producing PVC sealing compounds for Crown caps and twist off caps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In 1986 our firm started to carry out its function as a joint stock company under the name of Ureten </a:t>
            </a:r>
            <a:r>
              <a:rPr lang="en-US" dirty="0" err="1"/>
              <a:t>Kimya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smtClean="0"/>
              <a:t>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company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cap</a:t>
            </a:r>
            <a:r>
              <a:rPr lang="tr-TR" dirty="0" smtClean="0"/>
              <a:t> </a:t>
            </a:r>
            <a:r>
              <a:rPr lang="tr-TR" dirty="0" err="1" smtClean="0"/>
              <a:t>seals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r>
              <a:rPr lang="tr-TR" dirty="0" smtClean="0"/>
              <a:t>, Ureten Kimya </a:t>
            </a:r>
            <a:r>
              <a:rPr lang="tr-TR" dirty="0" err="1" smtClean="0"/>
              <a:t>quickly</a:t>
            </a:r>
            <a:r>
              <a:rPr lang="tr-TR" dirty="0" smtClean="0"/>
              <a:t> </a:t>
            </a:r>
            <a:r>
              <a:rPr lang="tr-TR" dirty="0" err="1" smtClean="0"/>
              <a:t>grown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market </a:t>
            </a:r>
            <a:r>
              <a:rPr lang="tr-TR" dirty="0" err="1" smtClean="0"/>
              <a:t>leader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sector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</a:t>
            </a:r>
            <a:r>
              <a:rPr lang="tr-TR" dirty="0" err="1" smtClean="0"/>
              <a:t>include</a:t>
            </a:r>
            <a:r>
              <a:rPr lang="tr-TR" dirty="0" smtClean="0"/>
              <a:t> PVC </a:t>
            </a:r>
            <a:r>
              <a:rPr lang="tr-TR" dirty="0" err="1" smtClean="0"/>
              <a:t>Sealing</a:t>
            </a:r>
            <a:r>
              <a:rPr lang="tr-TR" dirty="0" smtClean="0"/>
              <a:t> </a:t>
            </a:r>
            <a:r>
              <a:rPr lang="tr-TR" dirty="0" err="1" smtClean="0"/>
              <a:t>Compounds</a:t>
            </a:r>
            <a:r>
              <a:rPr lang="tr-TR" dirty="0" smtClean="0"/>
              <a:t>, </a:t>
            </a:r>
            <a:r>
              <a:rPr lang="tr-TR" dirty="0" err="1" smtClean="0"/>
              <a:t>Expanded</a:t>
            </a:r>
            <a:r>
              <a:rPr lang="tr-TR" dirty="0" smtClean="0"/>
              <a:t> </a:t>
            </a:r>
            <a:r>
              <a:rPr lang="tr-TR" dirty="0" err="1" smtClean="0"/>
              <a:t>Polyethylene</a:t>
            </a:r>
            <a:r>
              <a:rPr lang="tr-TR" dirty="0" smtClean="0"/>
              <a:t> </a:t>
            </a:r>
            <a:r>
              <a:rPr lang="tr-TR" dirty="0" err="1" smtClean="0"/>
              <a:t>Sheets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PVC-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Granulates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company’s</a:t>
            </a:r>
            <a:r>
              <a:rPr lang="tr-TR" dirty="0" smtClean="0"/>
              <a:t> Total </a:t>
            </a:r>
            <a:r>
              <a:rPr lang="tr-TR" dirty="0" err="1" smtClean="0"/>
              <a:t>annual</a:t>
            </a:r>
            <a:r>
              <a:rPr lang="tr-TR" dirty="0" smtClean="0"/>
              <a:t> </a:t>
            </a:r>
            <a:r>
              <a:rPr lang="tr-TR" dirty="0" err="1" smtClean="0"/>
              <a:t>sales</a:t>
            </a:r>
            <a:r>
              <a:rPr lang="tr-TR" dirty="0" smtClean="0"/>
              <a:t> of </a:t>
            </a:r>
            <a:r>
              <a:rPr lang="tr-TR" dirty="0" err="1" smtClean="0"/>
              <a:t>cap</a:t>
            </a:r>
            <a:r>
              <a:rPr lang="tr-TR" dirty="0" smtClean="0"/>
              <a:t> </a:t>
            </a:r>
            <a:r>
              <a:rPr lang="tr-TR" dirty="0" err="1" smtClean="0"/>
              <a:t>seals</a:t>
            </a:r>
            <a:r>
              <a:rPr lang="tr-TR" dirty="0" smtClean="0"/>
              <a:t> has </a:t>
            </a:r>
            <a:r>
              <a:rPr lang="tr-TR" dirty="0" err="1" smtClean="0"/>
              <a:t>reached</a:t>
            </a:r>
            <a:r>
              <a:rPr lang="tr-TR" dirty="0" smtClean="0"/>
              <a:t> 700 </a:t>
            </a:r>
            <a:r>
              <a:rPr lang="tr-TR" dirty="0" err="1" smtClean="0"/>
              <a:t>Tonnes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Twist</a:t>
            </a:r>
            <a:r>
              <a:rPr lang="tr-TR" dirty="0" smtClean="0"/>
              <a:t> </a:t>
            </a:r>
            <a:r>
              <a:rPr lang="tr-TR" dirty="0" err="1" smtClean="0"/>
              <a:t>Off</a:t>
            </a:r>
            <a:r>
              <a:rPr lang="tr-TR" dirty="0" smtClean="0"/>
              <a:t> </a:t>
            </a:r>
            <a:r>
              <a:rPr lang="tr-TR" dirty="0" err="1" smtClean="0"/>
              <a:t>Caps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650 </a:t>
            </a:r>
            <a:r>
              <a:rPr lang="tr-TR" dirty="0" err="1" smtClean="0"/>
              <a:t>Tonnes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PVC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Granulates</a:t>
            </a:r>
            <a:r>
              <a:rPr lang="tr-TR" dirty="0" smtClean="0"/>
              <a:t>.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8783"/>
            <a:ext cx="1968500" cy="16012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65" y="2690189"/>
            <a:ext cx="4051300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8501" y="399541"/>
            <a:ext cx="9404723" cy="1400530"/>
          </a:xfrm>
        </p:spPr>
        <p:txBody>
          <a:bodyPr/>
          <a:lstStyle/>
          <a:p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Who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are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3712" y="2079423"/>
            <a:ext cx="5509523" cy="41954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1989 we started to producing Cold seal, Heat seal and lacquers</a:t>
            </a:r>
            <a:endParaRPr lang="tr-TR" dirty="0" smtClean="0"/>
          </a:p>
          <a:p>
            <a:r>
              <a:rPr lang="en-US" dirty="0" smtClean="0"/>
              <a:t>In 1996 Ureten Kimya had enriched its product range by finally printing inks.</a:t>
            </a:r>
            <a:endParaRPr lang="tr-TR" dirty="0" smtClean="0"/>
          </a:p>
          <a:p>
            <a:r>
              <a:rPr lang="en-US" dirty="0" smtClean="0"/>
              <a:t>We started our path in producing printing inks with one </a:t>
            </a:r>
            <a:r>
              <a:rPr lang="en-US" dirty="0" err="1" smtClean="0"/>
              <a:t>drais</a:t>
            </a:r>
            <a:r>
              <a:rPr lang="en-US" dirty="0" smtClean="0"/>
              <a:t> brand pearl mill, then with the increasing demand from the market, two extra </a:t>
            </a:r>
            <a:r>
              <a:rPr lang="en-US" dirty="0" err="1" smtClean="0"/>
              <a:t>Netzsch</a:t>
            </a:r>
            <a:r>
              <a:rPr lang="en-US" dirty="0" smtClean="0"/>
              <a:t> brand pearl mills are purchased</a:t>
            </a:r>
            <a:endParaRPr lang="tr-TR" dirty="0" smtClean="0"/>
          </a:p>
          <a:p>
            <a:r>
              <a:rPr lang="en-US" dirty="0" smtClean="0"/>
              <a:t>With our increasing success and market share led us to buy 3 extra pearl mills in the f</a:t>
            </a:r>
            <a:r>
              <a:rPr lang="tr-TR" dirty="0" smtClean="0"/>
              <a:t>ol</a:t>
            </a:r>
            <a:r>
              <a:rPr lang="en-US" dirty="0" smtClean="0"/>
              <a:t>lowing years; In 2004 we got our dispensing system from Fluid solutions (24 Heads</a:t>
            </a:r>
            <a:r>
              <a:rPr lang="tr-TR" dirty="0" smtClean="0"/>
              <a:t>).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2004 </a:t>
            </a:r>
            <a:r>
              <a:rPr lang="en-US" dirty="0" smtClean="0"/>
              <a:t>we separated our ink production by moving this division to our new factory which is located right next to our old factory.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3963"/>
            <a:ext cx="1968500" cy="16061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79" y="2609510"/>
            <a:ext cx="4412559" cy="27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8501" y="347789"/>
            <a:ext cx="9404723" cy="1400530"/>
          </a:xfrm>
        </p:spPr>
        <p:txBody>
          <a:bodyPr/>
          <a:lstStyle/>
          <a:p>
            <a:r>
              <a:rPr lang="tr-TR" dirty="0" err="1" smtClean="0">
                <a:solidFill>
                  <a:srgbClr val="0070C0"/>
                </a:solidFill>
              </a:rPr>
              <a:t>Who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are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we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6775" y="2147859"/>
            <a:ext cx="5549955" cy="4195481"/>
          </a:xfrm>
        </p:spPr>
        <p:txBody>
          <a:bodyPr/>
          <a:lstStyle/>
          <a:p>
            <a:r>
              <a:rPr lang="en-US" dirty="0"/>
              <a:t>This new purpose built factory had an enclosed area of 4720 m2 with a 1000m2 of office area was designed in the latest fashion to be the perfect ink factory with meeting all the regulations of fire safe and safety engineering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All of this new investments had moved us to the second position in Turkish market right behind of </a:t>
            </a:r>
            <a:r>
              <a:rPr lang="en-US" dirty="0" err="1"/>
              <a:t>Bakim</a:t>
            </a:r>
            <a:r>
              <a:rPr lang="en-US" dirty="0"/>
              <a:t> (Now Sun Chemical). We were also really active in the surrounding markets of Ukraine, Bulgaria and Iran, we are the first company to ever sell printing inks in Iran.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3963"/>
            <a:ext cx="1968500" cy="160610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39" y="2610679"/>
            <a:ext cx="4218539" cy="26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8501" y="279400"/>
            <a:ext cx="9404723" cy="1520671"/>
          </a:xfrm>
        </p:spPr>
        <p:txBody>
          <a:bodyPr/>
          <a:lstStyle/>
          <a:p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Who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are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br>
              <a:rPr lang="tr-TR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</a:rPr>
              <a:t>Our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</a:rPr>
              <a:t>Products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</a:rPr>
              <a:t>include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Betapol</a:t>
            </a:r>
            <a:r>
              <a:rPr lang="en-US" dirty="0"/>
              <a:t>: </a:t>
            </a:r>
            <a:r>
              <a:rPr lang="en-US" dirty="0" err="1"/>
              <a:t>Flexo</a:t>
            </a:r>
            <a:r>
              <a:rPr lang="en-US" dirty="0"/>
              <a:t> / gravure inks with high color strength for front side print. Substrates: PE, Paper</a:t>
            </a:r>
            <a:endParaRPr lang="en-GB" dirty="0"/>
          </a:p>
          <a:p>
            <a:pPr lvl="0"/>
            <a:r>
              <a:rPr lang="en-US" dirty="0" err="1"/>
              <a:t>Betalam</a:t>
            </a:r>
            <a:r>
              <a:rPr lang="en-US" dirty="0"/>
              <a:t>: </a:t>
            </a:r>
            <a:r>
              <a:rPr lang="en-US" dirty="0" err="1"/>
              <a:t>Flexo</a:t>
            </a:r>
            <a:r>
              <a:rPr lang="en-US" dirty="0"/>
              <a:t>/ gravure inks for lamination and front side print. Substrates: Plain OPP, Metalized OPP, </a:t>
            </a:r>
            <a:r>
              <a:rPr lang="en-US" dirty="0" err="1"/>
              <a:t>Pearlized</a:t>
            </a:r>
            <a:r>
              <a:rPr lang="en-US" dirty="0"/>
              <a:t> OPP, </a:t>
            </a:r>
            <a:r>
              <a:rPr lang="en-US" dirty="0" err="1"/>
              <a:t>Coex</a:t>
            </a:r>
            <a:r>
              <a:rPr lang="en-US" dirty="0"/>
              <a:t> OPP, Paper</a:t>
            </a:r>
            <a:r>
              <a:rPr lang="en-US" dirty="0" smtClean="0"/>
              <a:t>.</a:t>
            </a:r>
            <a:endParaRPr lang="en-GB" dirty="0"/>
          </a:p>
          <a:p>
            <a:pPr lvl="0"/>
            <a:r>
              <a:rPr lang="en-US" dirty="0" err="1"/>
              <a:t>Betapet</a:t>
            </a:r>
            <a:r>
              <a:rPr lang="en-US" dirty="0"/>
              <a:t>: High performance gravure inks for PET substrates.</a:t>
            </a:r>
            <a:endParaRPr lang="en-GB" dirty="0"/>
          </a:p>
          <a:p>
            <a:pPr lvl="0"/>
            <a:r>
              <a:rPr lang="en-US" dirty="0"/>
              <a:t>Primer Lacquers, Pre-print Lacquers for flexible packaging</a:t>
            </a:r>
            <a:endParaRPr lang="en-GB" dirty="0"/>
          </a:p>
          <a:p>
            <a:pPr lvl="0"/>
            <a:r>
              <a:rPr lang="en-US" dirty="0"/>
              <a:t>Cold Seal Adhesives: Suitable for flexible packaging industry for laminated or non-laminated films.</a:t>
            </a:r>
            <a:endParaRPr lang="en-GB" dirty="0"/>
          </a:p>
          <a:p>
            <a:pPr lvl="0"/>
            <a:r>
              <a:rPr lang="en-US" dirty="0" err="1"/>
              <a:t>Relase</a:t>
            </a:r>
            <a:r>
              <a:rPr lang="en-US" dirty="0"/>
              <a:t> Lacquers: Suitable for flexible packaging industry to seal Aluminum to PVC,PS, PR PP, laminated OPP / PVC TO PS</a:t>
            </a:r>
            <a:endParaRPr lang="en-GB" dirty="0"/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0109"/>
            <a:ext cx="1968500" cy="161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28370"/>
              </p:ext>
            </p:extLst>
          </p:nvPr>
        </p:nvGraphicFramePr>
        <p:xfrm>
          <a:off x="808384" y="1195036"/>
          <a:ext cx="10336694" cy="556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5" imgW="11906145" imgH="8601016" progId="Excel.Sheet.12">
                  <p:embed/>
                </p:oleObj>
              </mc:Choice>
              <mc:Fallback>
                <p:oleObj name="Worksheet" r:id="rId5" imgW="11906145" imgH="8601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8384" y="1195036"/>
                        <a:ext cx="10336694" cy="5563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06016"/>
            <a:ext cx="1968500" cy="1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46300" y="300318"/>
            <a:ext cx="8717334" cy="1400530"/>
          </a:xfrm>
        </p:spPr>
        <p:txBody>
          <a:bodyPr/>
          <a:lstStyle/>
          <a:p>
            <a:r>
              <a:rPr lang="tr-TR" dirty="0" smtClean="0"/>
              <a:t>HEAT SEAL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Some</a:t>
            </a:r>
            <a:r>
              <a:rPr lang="tr-TR" dirty="0" smtClean="0"/>
              <a:t> of </a:t>
            </a:r>
            <a:r>
              <a:rPr lang="tr-TR" dirty="0" err="1"/>
              <a:t>o</a:t>
            </a:r>
            <a:r>
              <a:rPr lang="tr-TR" dirty="0" err="1" smtClean="0"/>
              <a:t>ur</a:t>
            </a:r>
            <a:r>
              <a:rPr lang="tr-TR" dirty="0" smtClean="0"/>
              <a:t> </a:t>
            </a:r>
            <a:r>
              <a:rPr lang="tr-TR" dirty="0" err="1" smtClean="0"/>
              <a:t>Heat</a:t>
            </a:r>
            <a:r>
              <a:rPr lang="tr-TR" dirty="0" smtClean="0"/>
              <a:t> </a:t>
            </a:r>
            <a:r>
              <a:rPr lang="tr-TR" dirty="0" err="1" smtClean="0"/>
              <a:t>Seal</a:t>
            </a:r>
            <a:r>
              <a:rPr lang="tr-TR" dirty="0" smtClean="0"/>
              <a:t> </a:t>
            </a:r>
            <a:r>
              <a:rPr lang="tr-TR" dirty="0" err="1" smtClean="0"/>
              <a:t>Lacquers</a:t>
            </a:r>
            <a:r>
              <a:rPr lang="tr-TR" dirty="0" smtClean="0"/>
              <a:t> </a:t>
            </a:r>
            <a:r>
              <a:rPr lang="tr-TR" dirty="0" err="1" smtClean="0"/>
              <a:t>include</a:t>
            </a:r>
            <a:endParaRPr lang="tr-TR" dirty="0" smtClean="0"/>
          </a:p>
          <a:p>
            <a:r>
              <a:rPr lang="tr-TR" dirty="0" smtClean="0"/>
              <a:t>HS2000 is </a:t>
            </a:r>
            <a:r>
              <a:rPr lang="tr-TR" dirty="0" err="1" smtClean="0"/>
              <a:t>applied</a:t>
            </a:r>
            <a:r>
              <a:rPr lang="tr-TR" dirty="0" smtClean="0"/>
              <a:t> on Al. </a:t>
            </a:r>
            <a:r>
              <a:rPr lang="tr-TR" dirty="0" err="1" smtClean="0"/>
              <a:t>Foil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PS </a:t>
            </a:r>
            <a:r>
              <a:rPr lang="tr-TR" dirty="0" err="1" smtClean="0"/>
              <a:t>and</a:t>
            </a:r>
            <a:r>
              <a:rPr lang="tr-TR" dirty="0" smtClean="0"/>
              <a:t> PVC</a:t>
            </a:r>
          </a:p>
          <a:p>
            <a:r>
              <a:rPr lang="tr-TR" dirty="0" smtClean="0"/>
              <a:t>HS2002 is </a:t>
            </a:r>
            <a:r>
              <a:rPr lang="tr-TR" dirty="0" err="1" smtClean="0"/>
              <a:t>applied</a:t>
            </a:r>
            <a:r>
              <a:rPr lang="tr-TR" dirty="0" smtClean="0"/>
              <a:t> on Al. </a:t>
            </a:r>
            <a:r>
              <a:rPr lang="tr-TR" dirty="0" err="1" smtClean="0"/>
              <a:t>Foil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seal</a:t>
            </a:r>
            <a:r>
              <a:rPr lang="tr-TR" dirty="0" smtClean="0"/>
              <a:t> PVC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blisters</a:t>
            </a:r>
            <a:endParaRPr lang="tr-TR" dirty="0" smtClean="0"/>
          </a:p>
          <a:p>
            <a:r>
              <a:rPr lang="tr-TR" dirty="0" smtClean="0"/>
              <a:t>HS3065 is </a:t>
            </a:r>
            <a:r>
              <a:rPr lang="tr-TR" dirty="0" err="1" smtClean="0"/>
              <a:t>applied</a:t>
            </a:r>
            <a:r>
              <a:rPr lang="tr-TR" dirty="0" smtClean="0"/>
              <a:t> on </a:t>
            </a:r>
            <a:r>
              <a:rPr lang="tr-TR" dirty="0" err="1" smtClean="0"/>
              <a:t>AL.foil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Pet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seal</a:t>
            </a:r>
            <a:r>
              <a:rPr lang="tr-TR" dirty="0" smtClean="0"/>
              <a:t> on PP,PS,PVC </a:t>
            </a:r>
            <a:r>
              <a:rPr lang="tr-TR" dirty="0" err="1" smtClean="0"/>
              <a:t>without</a:t>
            </a:r>
            <a:r>
              <a:rPr lang="tr-TR" dirty="0" smtClean="0"/>
              <a:t> a </a:t>
            </a:r>
            <a:r>
              <a:rPr lang="tr-TR" dirty="0" err="1" smtClean="0"/>
              <a:t>primer</a:t>
            </a:r>
            <a:endParaRPr lang="tr-TR" dirty="0" smtClean="0"/>
          </a:p>
          <a:p>
            <a:r>
              <a:rPr lang="tr-TR" dirty="0" smtClean="0"/>
              <a:t>HS3900 is a </a:t>
            </a:r>
            <a:r>
              <a:rPr lang="tr-TR" dirty="0" err="1" smtClean="0"/>
              <a:t>universal</a:t>
            </a:r>
            <a:r>
              <a:rPr lang="tr-TR" dirty="0" smtClean="0"/>
              <a:t> </a:t>
            </a:r>
            <a:r>
              <a:rPr lang="tr-TR" dirty="0" err="1" smtClean="0"/>
              <a:t>lacquer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can be </a:t>
            </a:r>
            <a:r>
              <a:rPr lang="tr-TR" dirty="0" err="1" smtClean="0"/>
              <a:t>applied</a:t>
            </a:r>
            <a:r>
              <a:rPr lang="tr-TR" dirty="0" smtClean="0"/>
              <a:t> on </a:t>
            </a:r>
            <a:r>
              <a:rPr lang="tr-TR" dirty="0" err="1" smtClean="0"/>
              <a:t>Al.Foil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PET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seal</a:t>
            </a:r>
            <a:r>
              <a:rPr lang="tr-TR" dirty="0" smtClean="0"/>
              <a:t> PP,PS,PVC </a:t>
            </a:r>
            <a:r>
              <a:rPr lang="tr-TR" dirty="0" err="1" smtClean="0"/>
              <a:t>and</a:t>
            </a:r>
            <a:r>
              <a:rPr lang="tr-TR" dirty="0" smtClean="0"/>
              <a:t> PET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2277"/>
            <a:ext cx="1968500" cy="16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271903"/>
              </p:ext>
            </p:extLst>
          </p:nvPr>
        </p:nvGraphicFramePr>
        <p:xfrm>
          <a:off x="689113" y="1073426"/>
          <a:ext cx="9753600" cy="5499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4" imgW="9458163" imgH="6600648" progId="Excel.Sheet.8">
                  <p:embed/>
                </p:oleObj>
              </mc:Choice>
              <mc:Fallback>
                <p:oleObj name="Worksheet" r:id="rId4" imgW="9458163" imgH="660064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113" y="1073426"/>
                        <a:ext cx="9753600" cy="5499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"/>
            <a:ext cx="1968500" cy="1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4294967295"/>
          </p:nvPr>
        </p:nvSpPr>
        <p:spPr>
          <a:xfrm>
            <a:off x="1230041" y="4187825"/>
            <a:ext cx="8824913" cy="24511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Turkey's location at the crossroads of Europe and Asia makes it a country of significant geostrategic </a:t>
            </a:r>
            <a:r>
              <a:rPr lang="en-GB" dirty="0" smtClean="0"/>
              <a:t>importance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Has a </a:t>
            </a:r>
            <a:r>
              <a:rPr lang="tr-TR" dirty="0" err="1" smtClean="0"/>
              <a:t>population</a:t>
            </a:r>
            <a:r>
              <a:rPr lang="tr-TR" dirty="0" smtClean="0"/>
              <a:t> of </a:t>
            </a:r>
            <a:r>
              <a:rPr lang="en-GB" dirty="0" smtClean="0"/>
              <a:t>76,667,864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Turkey</a:t>
            </a:r>
            <a:r>
              <a:rPr lang="tr-TR" dirty="0" smtClean="0"/>
              <a:t> has a nominal GDP of </a:t>
            </a:r>
            <a:r>
              <a:rPr lang="en-GB" dirty="0"/>
              <a:t>$820.827 </a:t>
            </a:r>
            <a:r>
              <a:rPr lang="en-GB" dirty="0" smtClean="0"/>
              <a:t>billion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</a:t>
            </a:r>
            <a:r>
              <a:rPr lang="tr-TR" dirty="0" smtClean="0"/>
              <a:t> </a:t>
            </a:r>
            <a:r>
              <a:rPr lang="tr-TR" dirty="0" err="1" smtClean="0"/>
              <a:t>capita</a:t>
            </a:r>
            <a:r>
              <a:rPr lang="tr-TR" dirty="0" smtClean="0"/>
              <a:t> GDP is </a:t>
            </a:r>
            <a:r>
              <a:rPr lang="en-GB" dirty="0"/>
              <a:t>$</a:t>
            </a:r>
            <a:r>
              <a:rPr lang="en-GB" dirty="0" smtClean="0"/>
              <a:t>11,277</a:t>
            </a:r>
            <a:endParaRPr lang="tr-TR" dirty="0" smtClean="0"/>
          </a:p>
          <a:p>
            <a:r>
              <a:rPr lang="tr-TR" dirty="0" err="1" smtClean="0"/>
              <a:t>Turkey</a:t>
            </a:r>
            <a:r>
              <a:rPr lang="tr-TR" dirty="0" smtClean="0"/>
              <a:t> has a </a:t>
            </a:r>
            <a:r>
              <a:rPr lang="tr-TR" dirty="0" err="1" smtClean="0"/>
              <a:t>average</a:t>
            </a:r>
            <a:r>
              <a:rPr lang="tr-TR" dirty="0" smtClean="0"/>
              <a:t> GDP </a:t>
            </a:r>
            <a:r>
              <a:rPr lang="tr-TR" dirty="0" err="1" smtClean="0"/>
              <a:t>growth</a:t>
            </a:r>
            <a:r>
              <a:rPr lang="tr-TR" dirty="0" smtClean="0"/>
              <a:t> rate of 5.3%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 2002-2015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main </a:t>
            </a:r>
            <a:r>
              <a:rPr lang="tr-TR" dirty="0" err="1" smtClean="0"/>
              <a:t>export</a:t>
            </a:r>
            <a:r>
              <a:rPr lang="tr-TR" dirty="0" smtClean="0"/>
              <a:t> partner is Germany </a:t>
            </a:r>
            <a:r>
              <a:rPr lang="tr-TR" dirty="0" err="1" smtClean="0"/>
              <a:t>with</a:t>
            </a:r>
            <a:r>
              <a:rPr lang="tr-TR" dirty="0" smtClean="0"/>
              <a:t> 8.6 % </a:t>
            </a:r>
            <a:r>
              <a:rPr lang="tr-TR" dirty="0" err="1" smtClean="0"/>
              <a:t>share</a:t>
            </a:r>
            <a:r>
              <a:rPr lang="tr-TR" dirty="0" smtClean="0"/>
              <a:t> in total </a:t>
            </a:r>
            <a:r>
              <a:rPr lang="tr-TR" dirty="0" err="1" smtClean="0"/>
              <a:t>exports</a:t>
            </a:r>
            <a:r>
              <a:rPr lang="tr-TR" dirty="0" smtClean="0"/>
              <a:t> of </a:t>
            </a:r>
            <a:r>
              <a:rPr lang="en-GB" dirty="0"/>
              <a:t>$167.60 </a:t>
            </a:r>
            <a:r>
              <a:rPr lang="en-GB" dirty="0" smtClean="0"/>
              <a:t>billion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economists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forecast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economy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keep</a:t>
            </a:r>
            <a:r>
              <a:rPr lang="tr-TR" dirty="0" smtClean="0"/>
              <a:t> </a:t>
            </a:r>
            <a:r>
              <a:rPr lang="tr-TR" dirty="0" err="1" smtClean="0"/>
              <a:t>growing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predicts</a:t>
            </a:r>
            <a:r>
              <a:rPr lang="tr-TR" dirty="0" smtClean="0"/>
              <a:t> an </a:t>
            </a:r>
            <a:r>
              <a:rPr lang="tr-TR" dirty="0" err="1" smtClean="0"/>
              <a:t>average</a:t>
            </a:r>
            <a:r>
              <a:rPr lang="tr-TR" dirty="0" smtClean="0"/>
              <a:t>  </a:t>
            </a:r>
            <a:r>
              <a:rPr lang="tr-TR" dirty="0" err="1" smtClean="0"/>
              <a:t>growth</a:t>
            </a:r>
            <a:r>
              <a:rPr lang="tr-TR" dirty="0" smtClean="0"/>
              <a:t> rate of 6.7%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 2013-2017</a:t>
            </a:r>
            <a:endParaRPr lang="en-GB" dirty="0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212725"/>
            <a:ext cx="6559550" cy="1587500"/>
          </a:xfrm>
        </p:spPr>
        <p:txBody>
          <a:bodyPr/>
          <a:lstStyle/>
          <a:p>
            <a:r>
              <a:rPr lang="tr-TR" dirty="0" smtClean="0"/>
              <a:t>TURKEY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968500" cy="180007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6" y="1006474"/>
            <a:ext cx="6305206" cy="30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ritli">
  <a:themeElements>
    <a:clrScheme name="Şeritli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Şeritl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TM03090430[[fn=Şeritli]]</Template>
  <TotalTime>7958</TotalTime>
  <Words>707</Words>
  <Application>Microsoft Office PowerPoint</Application>
  <PresentationFormat>Geniş ekran</PresentationFormat>
  <Paragraphs>54</Paragraphs>
  <Slides>14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Calibri</vt:lpstr>
      <vt:lpstr>Corbel</vt:lpstr>
      <vt:lpstr>Wingdings</vt:lpstr>
      <vt:lpstr>Şeritli</vt:lpstr>
      <vt:lpstr>Worksheet</vt:lpstr>
      <vt:lpstr>LIder Ink</vt:lpstr>
      <vt:lpstr>Who are we?</vt:lpstr>
      <vt:lpstr>Who are we?</vt:lpstr>
      <vt:lpstr>Who are we?</vt:lpstr>
      <vt:lpstr>Who are we? Our Products include,</vt:lpstr>
      <vt:lpstr>PowerPoint Sunusu</vt:lpstr>
      <vt:lpstr>HEAT SEAL</vt:lpstr>
      <vt:lpstr>PowerPoint Sunusu</vt:lpstr>
      <vt:lpstr>TURKEY</vt:lpstr>
      <vt:lpstr>Gebze / Kocaeli</vt:lpstr>
      <vt:lpstr>GEBZE / KOCAELİ</vt:lpstr>
      <vt:lpstr>Productıon lıcence</vt:lpstr>
      <vt:lpstr>PowerPoint Sunusu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 Ink</dc:title>
  <dc:creator>Oğuz Burak Üreten</dc:creator>
  <cp:lastModifiedBy>Oğuz Burak Üreten</cp:lastModifiedBy>
  <cp:revision>35</cp:revision>
  <dcterms:created xsi:type="dcterms:W3CDTF">2014-08-20T13:06:42Z</dcterms:created>
  <dcterms:modified xsi:type="dcterms:W3CDTF">2016-03-08T15:12:52Z</dcterms:modified>
</cp:coreProperties>
</file>